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5" r:id="rId3"/>
    <p:sldId id="346" r:id="rId4"/>
    <p:sldId id="349" r:id="rId5"/>
    <p:sldId id="271" r:id="rId6"/>
    <p:sldId id="347" r:id="rId7"/>
    <p:sldId id="348" r:id="rId8"/>
    <p:sldId id="350" r:id="rId9"/>
    <p:sldId id="302" r:id="rId10"/>
    <p:sldId id="31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31" r:id="rId20"/>
    <p:sldId id="329" r:id="rId21"/>
    <p:sldId id="330" r:id="rId22"/>
    <p:sldId id="351" r:id="rId23"/>
    <p:sldId id="327" r:id="rId24"/>
    <p:sldId id="326" r:id="rId25"/>
    <p:sldId id="275" r:id="rId26"/>
    <p:sldId id="353" r:id="rId27"/>
    <p:sldId id="342" r:id="rId28"/>
    <p:sldId id="261" r:id="rId29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7099E"/>
    <a:srgbClr val="9E3289"/>
    <a:srgbClr val="A9274C"/>
    <a:srgbClr val="A22E70"/>
    <a:srgbClr val="1F4D32"/>
    <a:srgbClr val="86E52F"/>
    <a:srgbClr val="ADE72D"/>
    <a:srgbClr val="E1F3FF"/>
    <a:srgbClr val="BD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16" y="78"/>
      </p:cViewPr>
      <p:guideLst>
        <p:guide orient="horz" pos="220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940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6BE4-142B-409D-94DE-187E277DFCE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2B63-29B7-4DFC-9B7E-D1D251081EC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C8514-B414-44A0-A532-533E0DBA7F2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F8765-E222-4317-8615-F718C790D4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429AB607-F3C5-476A-BDE9-00865A1D3B50}" type="datetimeFigureOut">
              <a:rPr lang="ru-RU" smtClean="0"/>
            </a:fld>
            <a:endParaRPr lang="ru-RU" dirty="0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C7BD9FD-B628-43D0-B691-884CA813D955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jpeg"/><Relationship Id="rId7" Type="http://schemas.openxmlformats.org/officeDocument/2006/relationships/image" Target="../media/image50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59080" y="188595"/>
            <a:ext cx="862584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МКДОУ № 7 «Улыбка» </a:t>
            </a:r>
            <a:r>
              <a:rPr lang="ru-RU" alt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г.Хасавюрт</a:t>
            </a:r>
            <a:endParaRPr lang="ru-RU" altLang="en-US" sz="3600" dirty="0" err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 ГО « город Хасавюрт»</a:t>
            </a:r>
            <a:endParaRPr lang="ru-RU" alt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Педагогическая находка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тему: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«Развитие мелкой моторики рук у детей    </a:t>
            </a:r>
            <a:endParaRPr 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дошкольного возраста через игры и упражнения»</a:t>
            </a:r>
            <a:endParaRPr 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Подготовила воспитатель первой квалификационной</a:t>
            </a:r>
            <a:endParaRPr lang="ru-RU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категории:</a:t>
            </a:r>
            <a:endParaRPr lang="ru-RU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Халимова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Асият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Салимсолтановна</a:t>
            </a:r>
            <a:br>
              <a:rPr lang="ru-RU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6525" y="-672465"/>
            <a:ext cx="9280525" cy="7530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-387350"/>
            <a:ext cx="4287520" cy="323405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2999740"/>
            <a:ext cx="4620895" cy="35172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683260" y="1052830"/>
            <a:ext cx="2693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«Мозаика»</a:t>
            </a:r>
            <a:endParaRPr lang="ru-RU" altLang="en-US" sz="36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6840"/>
            <a:ext cx="9280525" cy="7530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3795395"/>
            <a:ext cx="4124325" cy="3062605"/>
          </a:xfrm>
          <a:prstGeom prst="rect">
            <a:avLst/>
          </a:prstGeom>
          <a:ln w="38100">
            <a:solidFill>
              <a:srgbClr val="C7099E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10" y="621030"/>
            <a:ext cx="4220210" cy="3174365"/>
          </a:xfrm>
          <a:prstGeom prst="rect">
            <a:avLst/>
          </a:prstGeom>
          <a:ln w="38100">
            <a:solidFill>
              <a:srgbClr val="C7099E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323215" y="1772920"/>
            <a:ext cx="4070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«Веселые прищепки»</a:t>
            </a:r>
            <a:endParaRPr lang="ru-RU" altLang="en-US" sz="28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Рисунок 4" descr="http://planetadetstva.net/wp-content/uploads/2014/02/konspekt-roditelskogo-sobraniya-dobrota-spaset-mir.jpg"/>
          <p:cNvSpPr/>
          <p:nvPr/>
        </p:nvSpPr>
        <p:spPr>
          <a:xfrm>
            <a:off x="3347888" y="2377800"/>
            <a:ext cx="2448225" cy="2102400"/>
          </a:xfrm>
        </p:spPr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90" y="4479925"/>
            <a:ext cx="24860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958215"/>
            <a:ext cx="3807460" cy="2870835"/>
          </a:xfrm>
          <a:prstGeom prst="rect">
            <a:avLst/>
          </a:prstGeom>
          <a:ln w="5715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620" y="1042670"/>
            <a:ext cx="3728085" cy="2786380"/>
          </a:xfrm>
          <a:prstGeom prst="rect">
            <a:avLst/>
          </a:prstGeom>
          <a:ln w="5715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20745" y="3644265"/>
            <a:ext cx="2700655" cy="3566795"/>
          </a:xfrm>
          <a:prstGeom prst="rect">
            <a:avLst/>
          </a:prstGeom>
          <a:ln w="5715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3491865" y="98107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563620" y="260985"/>
            <a:ext cx="25107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</a:rPr>
              <a:t>«Шнуровка»</a:t>
            </a:r>
            <a:endParaRPr lang="ru-RU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945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260985"/>
            <a:ext cx="3950970" cy="2975610"/>
          </a:xfrm>
          <a:prstGeom prst="rect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15" y="1836420"/>
            <a:ext cx="3522345" cy="4678680"/>
          </a:xfrm>
          <a:prstGeom prst="rect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" y="3573145"/>
            <a:ext cx="3906520" cy="2941955"/>
          </a:xfrm>
          <a:prstGeom prst="rect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4425950" y="765175"/>
            <a:ext cx="41821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2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рисования-</a:t>
            </a:r>
            <a:endParaRPr lang="ru-RU" altLang="en-US" sz="20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манной крупой</a:t>
            </a:r>
            <a:endParaRPr lang="ru-RU" altLang="en-US" sz="20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332740"/>
            <a:ext cx="3697605" cy="2792095"/>
          </a:xfrm>
          <a:prstGeom prst="rect">
            <a:avLst/>
          </a:prstGeom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5" y="3210560"/>
            <a:ext cx="4544060" cy="3428365"/>
          </a:xfrm>
          <a:prstGeom prst="rect">
            <a:avLst/>
          </a:prstGeom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5" y="3499485"/>
            <a:ext cx="3779520" cy="2849880"/>
          </a:xfrm>
          <a:prstGeom prst="rect">
            <a:avLst/>
          </a:prstGeom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4643755" y="1268730"/>
            <a:ext cx="41243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Золушке»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405130"/>
            <a:ext cx="3872230" cy="292227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55" y="3213100"/>
            <a:ext cx="4431030" cy="330073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" y="3573145"/>
            <a:ext cx="3872230" cy="291846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4501515" y="1268730"/>
            <a:ext cx="4283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«Пальчиковый театр»</a:t>
            </a:r>
            <a:endParaRPr lang="ru-RU" altLang="en-US" sz="3200" b="1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2730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60985"/>
            <a:ext cx="3945255" cy="2961005"/>
          </a:xfrm>
          <a:prstGeom prst="rect">
            <a:avLst/>
          </a:prstGeom>
          <a:ln w="7620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55" y="3357245"/>
            <a:ext cx="4380865" cy="3287395"/>
          </a:xfrm>
          <a:prstGeom prst="rect">
            <a:avLst/>
          </a:prstGeom>
          <a:ln w="7620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4427855" y="1052830"/>
            <a:ext cx="44850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«Рисование песком </a:t>
            </a:r>
            <a:endParaRPr lang="ru-RU" altLang="en-US" sz="3200" b="1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световом планшете»</a:t>
            </a:r>
            <a:endParaRPr lang="ru-RU" altLang="en-US" sz="3200" b="1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60" y="4004945"/>
            <a:ext cx="24860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32740"/>
            <a:ext cx="4023360" cy="3021330"/>
          </a:xfrm>
          <a:prstGeom prst="rect">
            <a:avLst/>
          </a:prstGeom>
          <a:ln w="762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10" y="3284855"/>
            <a:ext cx="4290060" cy="3225800"/>
          </a:xfrm>
          <a:prstGeom prst="rect">
            <a:avLst/>
          </a:prstGeom>
          <a:ln w="762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4572000" y="1124585"/>
            <a:ext cx="42919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</a:t>
            </a:r>
            <a:endParaRPr lang="ru-RU" altLang="en-US" sz="4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124585"/>
            <a:ext cx="3476625" cy="26104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45" y="1124585"/>
            <a:ext cx="3531870" cy="2660650"/>
          </a:xfrm>
          <a:prstGeom prst="rect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3978275"/>
            <a:ext cx="3921125" cy="2589530"/>
          </a:xfrm>
          <a:prstGeom prst="rect">
            <a:avLst/>
          </a:prstGeom>
          <a:ln w="57150">
            <a:solidFill>
              <a:srgbClr val="C7099E"/>
            </a:solidFill>
          </a:ln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" y="3933190"/>
            <a:ext cx="3500120" cy="2634615"/>
          </a:xfrm>
          <a:prstGeom prst="rect">
            <a:avLst/>
          </a:prstGeom>
          <a:ln w="5715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sp>
        <p:nvSpPr>
          <p:cNvPr id="11" name="Текстовое поле 10"/>
          <p:cNvSpPr txBox="1"/>
          <p:nvPr/>
        </p:nvSpPr>
        <p:spPr>
          <a:xfrm>
            <a:off x="3131820" y="405130"/>
            <a:ext cx="3222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«Сухой бассейн»</a:t>
            </a:r>
            <a:endParaRPr lang="ru-RU" altLang="en-US" sz="32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/>
          <p:cNvSpPr/>
          <p:nvPr/>
        </p:nvSpPr>
        <p:spPr>
          <a:xfrm>
            <a:off x="3092400" y="1456200"/>
            <a:ext cx="2959200" cy="3945600"/>
          </a:xfrm>
        </p:spPr>
      </p:sp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-2730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85" y="260985"/>
            <a:ext cx="4585970" cy="259016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772920"/>
            <a:ext cx="3644900" cy="451294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38395" y="2392045"/>
            <a:ext cx="3178175" cy="453199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51460" y="765175"/>
            <a:ext cx="3837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«Палочки Кюизенера»</a:t>
            </a:r>
            <a:endParaRPr lang="ru-RU" altLang="en-US" sz="28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61975" y="332740"/>
            <a:ext cx="7755255" cy="574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8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Проблема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Современный мир заполнили различные гаджеты: мобильные телефоны, планшеты, ноутбуки и т. д.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 каждого ребенка на улице можно заметить подобную технологию. Теперь эти гаджеты заменили им все игрушки. Как же это влияет на ребенка? В первую очередь страдает его мелкая моторика -  наблюдается у детей неправильный тонус в кистях и пальцев рук. У многих детей можно отметить проблемы со зрительно-моторной координацией.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решения этой проблемы мною была взята данная тема по самообразованию.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60985"/>
            <a:ext cx="4002405" cy="302450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65" y="3573145"/>
            <a:ext cx="3914140" cy="294767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" y="3501390"/>
            <a:ext cx="3984625" cy="300799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4608195" y="1484630"/>
            <a:ext cx="40430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Массажные шарики </a:t>
            </a:r>
            <a:endParaRPr lang="ru-RU" altLang="en-US" sz="32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 Су- Джок»</a:t>
            </a:r>
            <a:endParaRPr lang="ru-RU" altLang="en-US" sz="32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467360" y="621030"/>
            <a:ext cx="8573135" cy="56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Пути реализации и формы работы</a:t>
            </a:r>
            <a:endParaRPr lang="ru-RU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Работа с родителями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Анкетирование родителей по пальчиковой гимнастике.Анализ анкетирования.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just"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Консультация для родителей «Игры на развитие мелкой моторики рук»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just"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Выставка для родителей дидактических игр и пособий по развитию мелкой моторики рук детей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alt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 descr="IMG-20210921-WA0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836930"/>
            <a:ext cx="3816985" cy="2862580"/>
          </a:xfrm>
          <a:prstGeom prst="rect">
            <a:avLst/>
          </a:prstGeom>
          <a:ln w="762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6" name="Изображение 5" descr="IMG-20210921-WA0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3145"/>
            <a:ext cx="3901440" cy="292608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4572000" y="981075"/>
            <a:ext cx="3992245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Родительское собрание 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тему: 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«Игры и упражнения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развитие 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мелкой моторики рук»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1268730"/>
            <a:ext cx="3510915" cy="264731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4149090"/>
            <a:ext cx="3353435" cy="25336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1341120"/>
            <a:ext cx="3495040" cy="262699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70168" y="260985"/>
            <a:ext cx="90658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Мастер-класс с родителями на тему:</a:t>
            </a:r>
            <a:endParaRPr lang="ru-RU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«Развитие мелкой  моторики рук у детей дошкольного возраста» </a:t>
            </a:r>
            <a:endParaRPr lang="ru-RU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AutoShape 2" descr="Презентация для родителей &quot;Развитие мелкой моторики у дете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172" name="AutoShape 4" descr="Презентация для родителей &quot;Развитие мелкой моторики у дете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" name="Рисунок 19" descr="дети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0100" y="4688824"/>
            <a:ext cx="6643734" cy="2169176"/>
          </a:xfrm>
          <a:prstGeom prst="rect">
            <a:avLst/>
          </a:prstGeom>
        </p:spPr>
      </p:pic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2" descr="002627638_1-277087f3b594698e31dcb61d1e580bb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3595370"/>
            <a:ext cx="2000232" cy="2825155"/>
          </a:xfrm>
          <a:prstGeom prst="rect">
            <a:avLst/>
          </a:prstGeom>
        </p:spPr>
      </p:pic>
      <p:pic>
        <p:nvPicPr>
          <p:cNvPr id="4" name="Рисунок 15" descr="unname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06" y="1052810"/>
            <a:ext cx="1666793" cy="2357454"/>
          </a:xfrm>
          <a:prstGeom prst="rect">
            <a:avLst/>
          </a:prstGeom>
        </p:spPr>
      </p:pic>
      <p:pic>
        <p:nvPicPr>
          <p:cNvPr id="5" name="Рисунок 18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69" y="1052810"/>
            <a:ext cx="3537422" cy="2452705"/>
          </a:xfrm>
          <a:prstGeom prst="rect">
            <a:avLst/>
          </a:prstGeom>
        </p:spPr>
      </p:pic>
      <p:pic>
        <p:nvPicPr>
          <p:cNvPr id="6" name="Рисунок 20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164" y="3716950"/>
            <a:ext cx="1857356" cy="2631824"/>
          </a:xfrm>
          <a:prstGeom prst="rect">
            <a:avLst/>
          </a:prstGeom>
        </p:spPr>
      </p:pic>
      <p:pic>
        <p:nvPicPr>
          <p:cNvPr id="7" name="Рисунок 21" descr="img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152" y="3933186"/>
            <a:ext cx="2952771" cy="2214578"/>
          </a:xfrm>
          <a:prstGeom prst="rect">
            <a:avLst/>
          </a:prstGeom>
        </p:spPr>
      </p:pic>
      <p:pic>
        <p:nvPicPr>
          <p:cNvPr id="8" name="Рисунок 14" descr="melkaja_motorik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519" y="3716650"/>
            <a:ext cx="1665498" cy="2357454"/>
          </a:xfrm>
          <a:prstGeom prst="rect">
            <a:avLst/>
          </a:prstGeom>
        </p:spPr>
      </p:pic>
      <p:pic>
        <p:nvPicPr>
          <p:cNvPr id="9" name="Рисунок 13" descr="melkaja_motrika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259" y="854704"/>
            <a:ext cx="1785950" cy="252795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1143000" y="404495"/>
            <a:ext cx="5262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/>
              <a:t>             </a:t>
            </a:r>
            <a:r>
              <a:rPr lang="ru-RU" altLang="en-US" sz="2800" b="1">
                <a:highlight>
                  <a:srgbClr val="FFFF00"/>
                </a:highlight>
              </a:rPr>
              <a:t>Работа с родителями</a:t>
            </a:r>
            <a:endParaRPr lang="ru-RU" altLang="en-US" sz="2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043305" y="692785"/>
            <a:ext cx="7270750" cy="523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Итог проделанной работы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Игровая деятельность повышает настроение,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развивает воображение и фантазию,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совместные игры со сверстниками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побуждают чувство коллективизма.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Уделяя достаточно внимания играм и упражнениям на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развитие мелкой моторики и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координации движений рук через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457200" algn="ctr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дидактические игры решаются сразу две задачи: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buNone/>
            </a:pPr>
            <a:r>
              <a:rPr lang="ru-RU" sz="2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Косвенным образом осуществляем интеллектуальное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lnSpc>
                <a:spcPct val="110000"/>
              </a:lnSpc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развитие ребёнка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lnSpc>
                <a:spcPct val="110000"/>
              </a:lnSpc>
              <a:buNone/>
            </a:pPr>
            <a:r>
              <a:rPr lang="ru-RU" sz="2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Готовим к овладению навыком письма, что в будущем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lnSpc>
                <a:spcPct val="110000"/>
              </a:lnSpc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поможет избежать многих проблем школьного обучения.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405130"/>
            <a:ext cx="6064885" cy="297561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915285" y="3429000"/>
            <a:ext cx="41497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 не всегда одеты от Версаче,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не всегда нас возит Мерседес,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 мы решаем важные задачи,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 нас не мыслим общества прогресс,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речь такую, я друзья , трактуя,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Скажу вам всем, коллеги, не тая.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Нам не нужна профессия другая.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Горжусь я тем, что воспитатель я!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9" descr="детский-хоровод-руки-вверх.png"/>
          <p:cNvPicPr>
            <a:picLocks noChangeAspect="1"/>
          </p:cNvPicPr>
          <p:nvPr/>
        </p:nvPicPr>
        <p:blipFill>
          <a:blip r:embed="rId2" cstate="print"/>
          <a:srcRect r="31888" b="7686"/>
          <a:stretch>
            <a:fillRect/>
          </a:stretch>
        </p:blipFill>
        <p:spPr>
          <a:xfrm>
            <a:off x="319405" y="140335"/>
            <a:ext cx="8561705" cy="657733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27630" y="3199130"/>
            <a:ext cx="4248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3200" b="1" dirty="0">
                <a:solidFill>
                  <a:srgbClr val="C7099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Спасибо за внимание!</a:t>
            </a:r>
            <a:endParaRPr lang="ru-RU" altLang="en-US" sz="3200" b="1" dirty="0">
              <a:solidFill>
                <a:srgbClr val="C7099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02920" y="332740"/>
            <a:ext cx="84435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Актуальность темы:</a:t>
            </a:r>
            <a:endParaRPr lang="ru-RU" sz="2800" b="1" i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Одним из важнейших аспектов развития дошкольника в период подготовки его к школе является развитие мелкой моторики.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Развивая мелкую моторику, активизируются зоны, отвечающие за становление детской речи и повышающие работоспособность ребёнка, его внимания, умственную активность, интеллектуальную и творческую деятельность. Кроме того, мелкая моторика непосредственно влияет на ловкость рук, которая сформируется в дальнейшем, на скорость реакции ребёнка, на уровень логического мышления, памяти, умения рассуждать, концентрировать внимания и воображения.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 того, насколько ловко научится ребёнок управлять своими пальчиками, зависит его дальнейшее развитие. </a:t>
            </a:r>
            <a:endParaRPr lang="ru-RU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601345" y="548640"/>
            <a:ext cx="79317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создать условия для   развития и совершенствования мелкой моторики рук у дошкольников. </a:t>
            </a:r>
            <a:endParaRPr lang="ru-RU" alt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Изображение 75" descr="419e25b8-e9f6-4e6c-a33a-0941ea2a7580"/>
          <p:cNvSpPr/>
          <p:nvPr/>
        </p:nvSpPr>
        <p:spPr>
          <a:xfrm>
            <a:off x="2628215" y="1973965"/>
            <a:ext cx="3873600" cy="2908800"/>
          </a:xfrm>
        </p:spPr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3156585"/>
            <a:ext cx="4551680" cy="342201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700655" y="17856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827655" y="19126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94970" y="405130"/>
            <a:ext cx="9112885" cy="692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ru-RU" sz="36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                            Задачи:</a:t>
            </a:r>
            <a:endParaRPr lang="ru-RU" sz="36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Улучшить моторику, координацию движений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кистей, пальцев рук детей дошкольного возраста;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Способствовать совершенствованию речи и расширению словарного запаса посредством пальчиковых игр 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гимнастик;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Развивать воображение, логическое мышление,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произвольное внимание, зрительное и слуховое восприятие, творческую активность;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Повысить компетентность родителей, педагогов в значимости пальчиковых и дидактических игр, упражнений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для детей дошкольного возраста;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Совершенствовать предметно-пространственную развивающую среду группы;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Способствовать формированию благоприятного эмоционального фона в детском коллективе.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algn="l"/>
            <a:endParaRPr lang="ru-RU" altLang="en-US" sz="24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755015" y="476885"/>
            <a:ext cx="8613140" cy="647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ru-RU" sz="32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Прогнозируемый результат</a:t>
            </a:r>
            <a:endParaRPr lang="ru-RU" sz="3200" b="1" i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Если у детей развита мелкая моторика, то они могут правильно держать столовые приборы и принадлежности для письма,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получают удовольствие 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 творческой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деятельности,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стремятся к познанию      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окружающего мира,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задают вопросы.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573145"/>
            <a:ext cx="3538855" cy="3052445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971550" y="332740"/>
            <a:ext cx="661924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Пути реализации и формы работы: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совместная работа с детьми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индивидуальная работа;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свободная самостоятельная деятельность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самих детей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ru-RU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IMG-20230227-WA00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2708910"/>
            <a:ext cx="4989195" cy="3742690"/>
          </a:xfrm>
          <a:prstGeom prst="rect">
            <a:avLst/>
          </a:prstGeom>
          <a:ln w="3810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/>
          <p:cNvSpPr/>
          <p:nvPr/>
        </p:nvSpPr>
        <p:spPr>
          <a:xfrm>
            <a:off x="5701030" y="476885"/>
            <a:ext cx="2376805" cy="1353185"/>
          </a:xfrm>
        </p:spPr>
      </p:sp>
      <p:sp>
        <p:nvSpPr>
          <p:cNvPr id="2" name="Рисунок 7"/>
          <p:cNvSpPr/>
          <p:nvPr/>
        </p:nvSpPr>
        <p:spPr>
          <a:xfrm>
            <a:off x="4744720" y="1654175"/>
            <a:ext cx="2192020" cy="1353185"/>
          </a:xfrm>
        </p:spPr>
      </p:sp>
      <p:sp>
        <p:nvSpPr>
          <p:cNvPr id="3" name="Рисунок 7"/>
          <p:cNvSpPr/>
          <p:nvPr/>
        </p:nvSpPr>
        <p:spPr>
          <a:xfrm>
            <a:off x="2333800" y="1781200"/>
            <a:ext cx="4730400" cy="3549600"/>
          </a:xfrm>
        </p:spPr>
      </p:sp>
      <p:sp>
        <p:nvSpPr>
          <p:cNvPr id="4" name="Рисунок 7"/>
          <p:cNvSpPr/>
          <p:nvPr/>
        </p:nvSpPr>
        <p:spPr>
          <a:xfrm>
            <a:off x="2484295" y="1917090"/>
            <a:ext cx="4730400" cy="3549600"/>
          </a:xfrm>
        </p:spPr>
      </p:sp>
      <p:sp>
        <p:nvSpPr>
          <p:cNvPr id="5" name="Рисунок 7"/>
          <p:cNvSpPr/>
          <p:nvPr/>
        </p:nvSpPr>
        <p:spPr>
          <a:xfrm>
            <a:off x="2587800" y="2035200"/>
            <a:ext cx="4730400" cy="3549600"/>
          </a:xfrm>
        </p:spPr>
      </p:sp>
      <p:sp>
        <p:nvSpPr>
          <p:cNvPr id="6" name="Рисунок 7"/>
          <p:cNvSpPr/>
          <p:nvPr/>
        </p:nvSpPr>
        <p:spPr>
          <a:xfrm>
            <a:off x="2714800" y="2162200"/>
            <a:ext cx="4730400" cy="3549600"/>
          </a:xfrm>
        </p:spPr>
      </p:sp>
      <p:sp>
        <p:nvSpPr>
          <p:cNvPr id="8" name="Рисунок 7"/>
          <p:cNvSpPr/>
          <p:nvPr/>
        </p:nvSpPr>
        <p:spPr>
          <a:xfrm>
            <a:off x="2460800" y="1908200"/>
            <a:ext cx="4730400" cy="3549600"/>
          </a:xfrm>
        </p:spPr>
      </p:sp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857500"/>
            <a:ext cx="4175760" cy="3176270"/>
          </a:xfrm>
          <a:prstGeom prst="rect">
            <a:avLst/>
          </a:prstGeom>
          <a:ln w="38100">
            <a:solidFill>
              <a:srgbClr val="C7099E"/>
            </a:solidFill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853055"/>
            <a:ext cx="3855720" cy="3239135"/>
          </a:xfrm>
          <a:prstGeom prst="rect">
            <a:avLst/>
          </a:prstGeom>
          <a:ln w="38100">
            <a:solidFill>
              <a:srgbClr val="C7099E"/>
            </a:solidFill>
          </a:ln>
        </p:spPr>
      </p:pic>
      <p:sp>
        <p:nvSpPr>
          <p:cNvPr id="13" name="Текстовое поле 12"/>
          <p:cNvSpPr txBox="1"/>
          <p:nvPr/>
        </p:nvSpPr>
        <p:spPr>
          <a:xfrm>
            <a:off x="1332865" y="1285875"/>
            <a:ext cx="650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/>
              <a:t>   </a:t>
            </a:r>
            <a:r>
              <a:rPr lang="ru-RU" altLang="en-US" sz="3600">
                <a:solidFill>
                  <a:srgbClr val="C7099E"/>
                </a:solidFill>
                <a:highlight>
                  <a:srgbClr val="FFFF00"/>
                </a:highlight>
              </a:rPr>
              <a:t>«Волшебный мешочек»</a:t>
            </a:r>
            <a:endParaRPr lang="ru-RU" altLang="en-US" sz="3600">
              <a:solidFill>
                <a:srgbClr val="C7099E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/>
          <p:nvPr/>
        </p:nvSpPr>
        <p:spPr>
          <a:xfrm>
            <a:off x="2219505" y="1665000"/>
            <a:ext cx="4704990" cy="3528000"/>
          </a:xfrm>
        </p:spPr>
      </p:sp>
      <p:sp>
        <p:nvSpPr>
          <p:cNvPr id="3" name="Рисунок 1"/>
          <p:cNvSpPr/>
          <p:nvPr/>
        </p:nvSpPr>
        <p:spPr>
          <a:xfrm>
            <a:off x="2346505" y="1792000"/>
            <a:ext cx="4704990" cy="3528000"/>
          </a:xfrm>
        </p:spPr>
      </p:sp>
      <p:sp>
        <p:nvSpPr>
          <p:cNvPr id="4" name="Рисунок 1"/>
          <p:cNvSpPr/>
          <p:nvPr/>
        </p:nvSpPr>
        <p:spPr>
          <a:xfrm>
            <a:off x="3780155" y="1918970"/>
            <a:ext cx="3371850" cy="2174240"/>
          </a:xfrm>
        </p:spPr>
      </p:sp>
      <p:sp>
        <p:nvSpPr>
          <p:cNvPr id="20" name="Рисунок 7"/>
          <p:cNvSpPr/>
          <p:nvPr/>
        </p:nvSpPr>
        <p:spPr>
          <a:xfrm>
            <a:off x="3280585" y="1485290"/>
            <a:ext cx="4730400" cy="3549600"/>
          </a:xfrm>
        </p:spPr>
      </p:sp>
      <p:sp>
        <p:nvSpPr>
          <p:cNvPr id="21" name="Рисунок 7"/>
          <p:cNvSpPr/>
          <p:nvPr/>
        </p:nvSpPr>
        <p:spPr>
          <a:xfrm>
            <a:off x="4140200" y="1772920"/>
            <a:ext cx="2910840" cy="2313305"/>
          </a:xfrm>
        </p:spPr>
      </p:sp>
      <p:sp>
        <p:nvSpPr>
          <p:cNvPr id="22" name="Рисунок 7"/>
          <p:cNvSpPr/>
          <p:nvPr/>
        </p:nvSpPr>
        <p:spPr>
          <a:xfrm>
            <a:off x="3348530" y="2421280"/>
            <a:ext cx="4730400" cy="3549600"/>
          </a:xfrm>
        </p:spPr>
      </p:sp>
      <p:sp>
        <p:nvSpPr>
          <p:cNvPr id="23" name="Рисунок 7"/>
          <p:cNvSpPr/>
          <p:nvPr/>
        </p:nvSpPr>
        <p:spPr>
          <a:xfrm>
            <a:off x="2333800" y="1781200"/>
            <a:ext cx="4730400" cy="3549600"/>
          </a:xfrm>
        </p:spPr>
      </p:sp>
      <p:sp>
        <p:nvSpPr>
          <p:cNvPr id="24" name="Рисунок 7"/>
          <p:cNvSpPr/>
          <p:nvPr/>
        </p:nvSpPr>
        <p:spPr>
          <a:xfrm>
            <a:off x="3636010" y="3556635"/>
            <a:ext cx="4374515" cy="2917825"/>
          </a:xfrm>
        </p:spPr>
      </p:sp>
      <p:sp>
        <p:nvSpPr>
          <p:cNvPr id="25" name="Рисунок 7"/>
          <p:cNvSpPr/>
          <p:nvPr/>
        </p:nvSpPr>
        <p:spPr>
          <a:xfrm>
            <a:off x="2206800" y="1701190"/>
            <a:ext cx="4730400" cy="3549600"/>
          </a:xfrm>
        </p:spPr>
      </p:sp>
      <p:sp>
        <p:nvSpPr>
          <p:cNvPr id="5" name="Рисунок 7"/>
          <p:cNvSpPr/>
          <p:nvPr/>
        </p:nvSpPr>
        <p:spPr>
          <a:xfrm>
            <a:off x="2460800" y="1908200"/>
            <a:ext cx="4730400" cy="3549600"/>
          </a:xfrm>
        </p:spPr>
      </p:sp>
      <p:sp>
        <p:nvSpPr>
          <p:cNvPr id="9" name="Текстовое поле 8"/>
          <p:cNvSpPr txBox="1"/>
          <p:nvPr/>
        </p:nvSpPr>
        <p:spPr>
          <a:xfrm>
            <a:off x="3707765" y="405130"/>
            <a:ext cx="24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101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80525" cy="698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2277110"/>
            <a:ext cx="4309110" cy="32454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rcRect r="-1236"/>
          <a:stretch>
            <a:fillRect/>
          </a:stretch>
        </p:blipFill>
        <p:spPr>
          <a:xfrm>
            <a:off x="5142230" y="3556635"/>
            <a:ext cx="3461385" cy="31235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rcRect l="17987"/>
          <a:stretch>
            <a:fillRect/>
          </a:stretch>
        </p:blipFill>
        <p:spPr>
          <a:xfrm>
            <a:off x="5292090" y="320040"/>
            <a:ext cx="3162300" cy="30575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Текстовое поле 13"/>
          <p:cNvSpPr txBox="1"/>
          <p:nvPr/>
        </p:nvSpPr>
        <p:spPr>
          <a:xfrm>
            <a:off x="971550" y="901700"/>
            <a:ext cx="4076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>
                <a:solidFill>
                  <a:srgbClr val="FF0000"/>
                </a:solidFill>
                <a:highlight>
                  <a:srgbClr val="FFFF00"/>
                </a:highlight>
              </a:rPr>
              <a:t>«Собери бусы»</a:t>
            </a:r>
            <a:endParaRPr lang="ru-RU" altLang="en-US" sz="3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4316</Words>
  <Application>WPS Presentation</Application>
  <PresentationFormat>Экран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66</cp:revision>
  <dcterms:created xsi:type="dcterms:W3CDTF">2014-05-21T09:23:00Z</dcterms:created>
  <dcterms:modified xsi:type="dcterms:W3CDTF">2023-03-24T10:54:31Z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575F2CEDFECC46F6A7D74053651164EA</vt:lpwstr>
  </property>
  <property fmtid="{D5CDD505-2E9C-101B-9397-08002B2CF9AE}" pid="3" name="KSOProductBuildVer">
    <vt:lpwstr>1049-11.2.0.11513</vt:lpwstr>
  </property>
</Properties>
</file>